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5"/>
    <p:sldMasterId id="2147483772" r:id="rId6"/>
  </p:sldMasterIdLst>
  <p:notesMasterIdLst>
    <p:notesMasterId r:id="rId16"/>
  </p:notesMasterIdLst>
  <p:handoutMasterIdLst>
    <p:handoutMasterId r:id="rId17"/>
  </p:handoutMasterIdLst>
  <p:sldIdLst>
    <p:sldId id="493" r:id="rId7"/>
    <p:sldId id="501" r:id="rId8"/>
    <p:sldId id="504" r:id="rId9"/>
    <p:sldId id="495" r:id="rId10"/>
    <p:sldId id="496" r:id="rId11"/>
    <p:sldId id="497" r:id="rId12"/>
    <p:sldId id="498" r:id="rId13"/>
    <p:sldId id="499" r:id="rId14"/>
    <p:sldId id="500" r:id="rId1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9900"/>
    <a:srgbClr val="CCCC00"/>
    <a:srgbClr val="99CC00"/>
    <a:srgbClr val="008000"/>
    <a:srgbClr val="8EF48E"/>
    <a:srgbClr val="0099FF"/>
    <a:srgbClr val="96BEEA"/>
    <a:srgbClr val="71BEE5"/>
    <a:srgbClr val="D0F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83" autoAdjust="0"/>
    <p:restoredTop sz="94676" autoAdjust="0"/>
  </p:normalViewPr>
  <p:slideViewPr>
    <p:cSldViewPr snapToGrid="0">
      <p:cViewPr varScale="1">
        <p:scale>
          <a:sx n="94" d="100"/>
          <a:sy n="94" d="100"/>
        </p:scale>
        <p:origin x="94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900"/>
    </p:cViewPr>
  </p:sorterViewPr>
  <p:notesViewPr>
    <p:cSldViewPr snapToGrid="0">
      <p:cViewPr varScale="1">
        <p:scale>
          <a:sx n="52" d="100"/>
          <a:sy n="52" d="100"/>
        </p:scale>
        <p:origin x="-2556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41347F75-1434-4904-806A-6628A21BC1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6745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11D5A053-1D76-447C-B041-6C5CDF0844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6613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655889"/>
            <a:ext cx="11938000" cy="227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6567" y="4894264"/>
            <a:ext cx="12098867" cy="1919287"/>
            <a:chOff x="0" y="2640"/>
            <a:chExt cx="5760" cy="1680"/>
          </a:xfrm>
        </p:grpSpPr>
        <p:sp>
          <p:nvSpPr>
            <p:cNvPr id="6" name="Rectangle 4"/>
            <p:cNvSpPr>
              <a:spLocks noChangeArrowheads="1"/>
            </p:cNvSpPr>
            <p:nvPr userDrawn="1"/>
          </p:nvSpPr>
          <p:spPr bwMode="gray">
            <a:xfrm>
              <a:off x="0" y="2640"/>
              <a:ext cx="5760" cy="16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1D528D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gray">
            <a:xfrm>
              <a:off x="0" y="2640"/>
              <a:ext cx="5760" cy="96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1D528D"/>
                </a:solidFill>
                <a:latin typeface="Arial" charset="0"/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46567" y="44450"/>
            <a:ext cx="12098867" cy="1881188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111747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1D528D"/>
              </a:solidFill>
            </a:endParaRPr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-6350" y="1"/>
            <a:ext cx="12198351" cy="6856413"/>
            <a:chOff x="-3" y="0"/>
            <a:chExt cx="5763" cy="4319"/>
          </a:xfrm>
        </p:grpSpPr>
        <p:sp>
          <p:nvSpPr>
            <p:cNvPr id="10" name="AutoShape 8"/>
            <p:cNvSpPr>
              <a:spLocks noChangeArrowheads="1"/>
            </p:cNvSpPr>
            <p:nvPr userDrawn="1"/>
          </p:nvSpPr>
          <p:spPr bwMode="gray">
            <a:xfrm>
              <a:off x="24" y="24"/>
              <a:ext cx="5712" cy="4272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1D528D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gray">
            <a:xfrm>
              <a:off x="0" y="0"/>
              <a:ext cx="288" cy="288"/>
            </a:xfrm>
            <a:custGeom>
              <a:avLst/>
              <a:gdLst>
                <a:gd name="T0" fmla="*/ 0 w 336"/>
                <a:gd name="T1" fmla="*/ 11 h 384"/>
                <a:gd name="T2" fmla="*/ 0 w 336"/>
                <a:gd name="T3" fmla="*/ 92 h 384"/>
                <a:gd name="T4" fmla="*/ 44 w 336"/>
                <a:gd name="T5" fmla="*/ 46 h 384"/>
                <a:gd name="T6" fmla="*/ 89 w 336"/>
                <a:gd name="T7" fmla="*/ 11 h 384"/>
                <a:gd name="T8" fmla="*/ 156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1D528D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gray">
            <a:xfrm rot="-5408600">
              <a:off x="-50" y="4030"/>
              <a:ext cx="336" cy="242"/>
            </a:xfrm>
            <a:custGeom>
              <a:avLst/>
              <a:gdLst>
                <a:gd name="T0" fmla="*/ 0 w 336"/>
                <a:gd name="T1" fmla="*/ 5 h 384"/>
                <a:gd name="T2" fmla="*/ 0 w 336"/>
                <a:gd name="T3" fmla="*/ 38 h 384"/>
                <a:gd name="T4" fmla="*/ 96 w 336"/>
                <a:gd name="T5" fmla="*/ 19 h 384"/>
                <a:gd name="T6" fmla="*/ 192 w 336"/>
                <a:gd name="T7" fmla="*/ 5 h 384"/>
                <a:gd name="T8" fmla="*/ 336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1D528D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gray">
            <a:xfrm rot="10769190">
              <a:off x="5519" y="4031"/>
              <a:ext cx="232" cy="287"/>
            </a:xfrm>
            <a:custGeom>
              <a:avLst/>
              <a:gdLst>
                <a:gd name="T0" fmla="*/ 0 w 336"/>
                <a:gd name="T1" fmla="*/ 11 h 384"/>
                <a:gd name="T2" fmla="*/ 0 w 336"/>
                <a:gd name="T3" fmla="*/ 90 h 384"/>
                <a:gd name="T4" fmla="*/ 15 w 336"/>
                <a:gd name="T5" fmla="*/ 46 h 384"/>
                <a:gd name="T6" fmla="*/ 30 w 336"/>
                <a:gd name="T7" fmla="*/ 11 h 384"/>
                <a:gd name="T8" fmla="*/ 52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1D528D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gray">
            <a:xfrm rot="5400000">
              <a:off x="5472" y="0"/>
              <a:ext cx="288" cy="288"/>
            </a:xfrm>
            <a:custGeom>
              <a:avLst/>
              <a:gdLst>
                <a:gd name="T0" fmla="*/ 0 w 336"/>
                <a:gd name="T1" fmla="*/ 11 h 384"/>
                <a:gd name="T2" fmla="*/ 0 w 336"/>
                <a:gd name="T3" fmla="*/ 92 h 384"/>
                <a:gd name="T4" fmla="*/ 44 w 336"/>
                <a:gd name="T5" fmla="*/ 46 h 384"/>
                <a:gd name="T6" fmla="*/ 89 w 336"/>
                <a:gd name="T7" fmla="*/ 11 h 384"/>
                <a:gd name="T8" fmla="*/ 156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1D528D"/>
                </a:solidFill>
              </a:endParaRPr>
            </a:p>
          </p:txBody>
        </p:sp>
      </p:grpSp>
      <p:pic>
        <p:nvPicPr>
          <p:cNvPr id="15" name="Picture 23" descr="FO_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618" y="1892300"/>
            <a:ext cx="2601383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37" descr="2006FordGT_05_HR_2"/>
          <p:cNvSpPr>
            <a:spLocks noChangeAspect="1" noChangeArrowheads="1"/>
          </p:cNvSpPr>
          <p:nvPr userDrawn="1"/>
        </p:nvSpPr>
        <p:spPr bwMode="auto">
          <a:xfrm>
            <a:off x="4474634" y="3292476"/>
            <a:ext cx="39581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1D528D"/>
              </a:solidFill>
            </a:endParaRP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ctrTitle"/>
          </p:nvPr>
        </p:nvSpPr>
        <p:spPr bwMode="ltGray">
          <a:xfrm>
            <a:off x="1016000" y="157163"/>
            <a:ext cx="10363200" cy="1066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400"/>
            </a:lvl1pPr>
          </a:lstStyle>
          <a:p>
            <a:pPr lvl="0"/>
            <a:r>
              <a:rPr lang="en-US" noProof="0"/>
              <a:t>Click to edit Master Title</a:t>
            </a:r>
          </a:p>
        </p:txBody>
      </p:sp>
      <p:sp>
        <p:nvSpPr>
          <p:cNvPr id="5134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94300"/>
            <a:ext cx="8534400" cy="533400"/>
          </a:xfr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2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428599AD-089A-4967-A22B-A7F1AAD81461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54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99551" y="33338"/>
            <a:ext cx="2827867" cy="6191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33338"/>
            <a:ext cx="8286751" cy="6191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16DA9F9E-B2A9-493D-92B6-40A2B6CC5BAF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449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7" y="33338"/>
            <a:ext cx="9048751" cy="868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171575"/>
            <a:ext cx="10972800" cy="505301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8C033222-F99C-4ED5-8BB7-8610DBD095F4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87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7" y="33338"/>
            <a:ext cx="9048751" cy="868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71575"/>
            <a:ext cx="5384800" cy="5053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1575"/>
            <a:ext cx="5384800" cy="5053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34AB6446-92FB-4504-9209-5B6E2E54A125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88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012" y="762000"/>
            <a:ext cx="5541818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291" y="3931920"/>
            <a:ext cx="11585419" cy="18827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6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78339" y="6096000"/>
            <a:ext cx="2514146" cy="762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4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52440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58" y="2533230"/>
            <a:ext cx="3018307" cy="165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/>
          <p:cNvSpPr txBox="1">
            <a:spLocks noChangeArrowheads="1"/>
          </p:cNvSpPr>
          <p:nvPr userDrawn="1"/>
        </p:nvSpPr>
        <p:spPr bwMode="auto">
          <a:xfrm>
            <a:off x="10791651" y="6550025"/>
            <a:ext cx="1097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SLIDE </a:t>
            </a:r>
            <a:fld id="{BB8DB652-40BB-446A-A0D5-04B7B7569A42}" type="slidenum">
              <a:rPr lang="en-US" altLang="en-US" sz="1600" b="1" smtClean="0">
                <a:solidFill>
                  <a:srgbClr val="000000"/>
                </a:solidFill>
                <a:latin typeface="Arial" charset="0"/>
              </a:rPr>
              <a:t>‹#›</a:t>
            </a:fld>
            <a:endParaRPr lang="en-US" altLang="en-US" sz="1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352087" y="4193142"/>
            <a:ext cx="5487827" cy="12429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defRPr sz="4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2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Page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"/>
          <p:cNvSpPr txBox="1">
            <a:spLocks noChangeArrowheads="1"/>
          </p:cNvSpPr>
          <p:nvPr userDrawn="1"/>
        </p:nvSpPr>
        <p:spPr bwMode="auto">
          <a:xfrm>
            <a:off x="10791651" y="6550025"/>
            <a:ext cx="1097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SLIDE </a:t>
            </a:r>
            <a:fld id="{BB8DB652-40BB-446A-A0D5-04B7B7569A42}" type="slidenum">
              <a:rPr lang="en-US" altLang="en-US" sz="1600" b="1" smtClean="0">
                <a:solidFill>
                  <a:srgbClr val="000000"/>
                </a:solidFill>
                <a:latin typeface="Arial" charset="0"/>
              </a:rPr>
              <a:t>‹#›</a:t>
            </a:fld>
            <a:endParaRPr lang="en-US" altLang="en-US" sz="1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  <a:endParaRPr lang="en-US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46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736" y="914402"/>
            <a:ext cx="11432977" cy="5635625"/>
          </a:xfrm>
          <a:prstGeom prst="rect">
            <a:avLst/>
          </a:prstGeom>
        </p:spPr>
        <p:txBody>
          <a:bodyPr>
            <a:noAutofit/>
          </a:bodyPr>
          <a:lstStyle>
            <a:lvl1pPr marL="346075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92150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333375">
              <a:spcBef>
                <a:spcPts val="0"/>
              </a:spcBef>
              <a:spcAft>
                <a:spcPts val="900"/>
              </a:spcAft>
              <a:buFont typeface="Ford Antenna Medium" pitchFamily="50" charset="0"/>
              <a:buChar char="»"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10791651" y="6550025"/>
            <a:ext cx="1097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SLIDE </a:t>
            </a:r>
            <a:fld id="{BB8DB652-40BB-446A-A0D5-04B7B7569A42}" type="slidenum">
              <a:rPr lang="en-US" altLang="en-US" sz="1600" b="1" smtClean="0">
                <a:solidFill>
                  <a:srgbClr val="000000"/>
                </a:solidFill>
                <a:latin typeface="Arial" charset="0"/>
              </a:rPr>
              <a:t>‹#›</a:t>
            </a:fld>
            <a:endParaRPr lang="en-US" altLang="en-US" sz="1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  <a:endParaRPr lang="en-US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394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 w/o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736" y="914402"/>
            <a:ext cx="11432977" cy="5635625"/>
          </a:xfrm>
          <a:prstGeom prst="rect">
            <a:avLst/>
          </a:prstGeom>
        </p:spPr>
        <p:txBody>
          <a:bodyPr>
            <a:noAutofit/>
          </a:bodyPr>
          <a:lstStyle>
            <a:lvl1pPr marL="346075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92150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333375">
              <a:spcBef>
                <a:spcPts val="0"/>
              </a:spcBef>
              <a:spcAft>
                <a:spcPts val="900"/>
              </a:spcAft>
              <a:buFont typeface="Ford Antenna Medium" pitchFamily="50" charset="0"/>
              <a:buChar char="»"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10791651" y="6550025"/>
            <a:ext cx="1097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SLIDE </a:t>
            </a:r>
            <a:fld id="{BB8DB652-40BB-446A-A0D5-04B7B7569A42}" type="slidenum">
              <a:rPr lang="en-US" altLang="en-US" sz="1600" b="1" smtClean="0">
                <a:solidFill>
                  <a:srgbClr val="000000"/>
                </a:solidFill>
                <a:latin typeface="Arial" charset="0"/>
              </a:rPr>
              <a:t>‹#›</a:t>
            </a:fld>
            <a:endParaRPr lang="en-US" altLang="en-US" sz="1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  <a:endParaRPr lang="en-US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746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029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10791651" y="6550025"/>
            <a:ext cx="1097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SLIDE </a:t>
            </a:r>
            <a:fld id="{BB8DB652-40BB-446A-A0D5-04B7B7569A42}" type="slidenum">
              <a:rPr lang="en-US" altLang="en-US" sz="1600" b="1" smtClean="0">
                <a:solidFill>
                  <a:srgbClr val="000000"/>
                </a:solidFill>
                <a:latin typeface="Arial" charset="0"/>
              </a:rPr>
              <a:t>‹#›</a:t>
            </a:fld>
            <a:endParaRPr lang="en-US" altLang="en-US" sz="1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  <a:endParaRPr lang="en-US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39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291F8ED4-EAE5-4264-8757-D360B01AB31C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3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Bum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 userDrawn="1"/>
        </p:nvSpPr>
        <p:spPr bwMode="black">
          <a:xfrm>
            <a:off x="3480591" y="6583376"/>
            <a:ext cx="52467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The information contained herein does not constitute the Company’s forecast of financial performance and</a:t>
            </a:r>
          </a:p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has been prepared solely for business planning purposes to determine actions the Company may take to meet its plan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734" y="914400"/>
            <a:ext cx="11280538" cy="4724400"/>
          </a:xfrm>
          <a:prstGeom prst="rect">
            <a:avLst/>
          </a:prstGeom>
        </p:spPr>
        <p:txBody>
          <a:bodyPr>
            <a:noAutofit/>
          </a:bodyPr>
          <a:lstStyle>
            <a:lvl1pPr marL="346075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92150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333375">
              <a:spcBef>
                <a:spcPts val="0"/>
              </a:spcBef>
              <a:spcAft>
                <a:spcPts val="900"/>
              </a:spcAft>
              <a:buFont typeface="Ford Antenna Medium" pitchFamily="50" charset="0"/>
              <a:buChar char="»"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10791651" y="6550026"/>
            <a:ext cx="1097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i="0" dirty="0">
                <a:solidFill>
                  <a:srgbClr val="000000"/>
                </a:solidFill>
                <a:latin typeface="Arial" charset="0"/>
              </a:rPr>
              <a:t>SLIDE </a:t>
            </a:r>
            <a:fld id="{BB8DB652-40BB-446A-A0D5-04B7B7569A42}" type="slidenum">
              <a:rPr lang="en-US" altLang="en-US" sz="1600" b="1" i="0" smtClean="0">
                <a:solidFill>
                  <a:srgbClr val="000000"/>
                </a:solidFill>
                <a:latin typeface="Arial" charset="0"/>
              </a:rPr>
              <a:t>‹#›</a:t>
            </a:fld>
            <a:endParaRPr lang="en-US" altLang="en-US" sz="1600" b="1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387004" y="5801425"/>
            <a:ext cx="11432977" cy="731520"/>
          </a:xfrm>
          <a:prstGeom prst="round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12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200" i="0" dirty="0">
              <a:solidFill>
                <a:schemeClr val="bg1"/>
              </a:solidFill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426355" y="5779325"/>
            <a:ext cx="11355169" cy="762000"/>
          </a:xfrm>
          <a:prstGeom prst="rect">
            <a:avLst/>
          </a:prstGeom>
        </p:spPr>
        <p:txBody>
          <a:bodyPr lIns="45720" tIns="73152" rIns="45720" bIns="73152" anchor="ctr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4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22233" y="39701"/>
            <a:ext cx="13311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9844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Bumper w/o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734" y="914400"/>
            <a:ext cx="11280538" cy="4724400"/>
          </a:xfrm>
          <a:prstGeom prst="rect">
            <a:avLst/>
          </a:prstGeom>
        </p:spPr>
        <p:txBody>
          <a:bodyPr>
            <a:noAutofit/>
          </a:bodyPr>
          <a:lstStyle>
            <a:lvl1pPr marL="346075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92150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333375">
              <a:spcBef>
                <a:spcPts val="0"/>
              </a:spcBef>
              <a:spcAft>
                <a:spcPts val="900"/>
              </a:spcAft>
              <a:buFont typeface="Ford Antenna Medium" pitchFamily="50" charset="0"/>
              <a:buChar char="»"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 userDrawn="1"/>
        </p:nvSpPr>
        <p:spPr>
          <a:xfrm>
            <a:off x="387004" y="5801425"/>
            <a:ext cx="11432977" cy="731520"/>
          </a:xfrm>
          <a:prstGeom prst="round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12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200" i="0" dirty="0">
              <a:solidFill>
                <a:schemeClr val="bg1"/>
              </a:solidFill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426355" y="5779325"/>
            <a:ext cx="11355169" cy="762000"/>
          </a:xfrm>
          <a:prstGeom prst="rect">
            <a:avLst/>
          </a:prstGeom>
        </p:spPr>
        <p:txBody>
          <a:bodyPr lIns="45720" tIns="73152" rIns="45720" bIns="73152" anchor="ctr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4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2455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m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387004" y="5801425"/>
            <a:ext cx="11432977" cy="731520"/>
          </a:xfrm>
          <a:prstGeom prst="round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12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200" i="0" dirty="0">
              <a:solidFill>
                <a:schemeClr val="bg1"/>
              </a:solidFill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 userDrawn="1"/>
        </p:nvSpPr>
        <p:spPr bwMode="black">
          <a:xfrm>
            <a:off x="3480591" y="6583376"/>
            <a:ext cx="52467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The information contained herein does not constitute the Company’s forecast of financial performance and</a:t>
            </a:r>
          </a:p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has been prepared solely for business planning purposes to determine actions the Company may take to meet its plan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10791651" y="6550026"/>
            <a:ext cx="1097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i="0" dirty="0">
                <a:solidFill>
                  <a:srgbClr val="000000"/>
                </a:solidFill>
                <a:latin typeface="Arial" charset="0"/>
              </a:rPr>
              <a:t>SLIDE </a:t>
            </a:r>
            <a:fld id="{BB8DB652-40BB-446A-A0D5-04B7B7569A42}" type="slidenum">
              <a:rPr lang="en-US" altLang="en-US" sz="1600" b="1" i="0" smtClean="0">
                <a:solidFill>
                  <a:srgbClr val="000000"/>
                </a:solidFill>
                <a:latin typeface="Arial" charset="0"/>
              </a:rPr>
              <a:t>‹#›</a:t>
            </a:fld>
            <a:endParaRPr lang="en-US" altLang="en-US" sz="1600" b="1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0"/>
          </p:nvPr>
        </p:nvSpPr>
        <p:spPr>
          <a:xfrm>
            <a:off x="426355" y="5779325"/>
            <a:ext cx="11355169" cy="762000"/>
          </a:xfrm>
          <a:prstGeom prst="rect">
            <a:avLst/>
          </a:prstGeom>
        </p:spPr>
        <p:txBody>
          <a:bodyPr lIns="45720" tIns="73152" rIns="45720" bIns="73152" anchor="ctr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4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22233" y="39701"/>
            <a:ext cx="13311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15926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Bumper for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22236" y="39701"/>
            <a:ext cx="8084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black">
          <a:xfrm>
            <a:off x="3480591" y="6583376"/>
            <a:ext cx="52467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The information contained herein does not constitute the Company’s forecast of financial performance and</a:t>
            </a:r>
          </a:p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has been prepared solely for business planning purposes to determine actions the Company may take to meet its plan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734" y="914400"/>
            <a:ext cx="11280538" cy="4724400"/>
          </a:xfrm>
          <a:prstGeom prst="rect">
            <a:avLst/>
          </a:prstGeom>
        </p:spPr>
        <p:txBody>
          <a:bodyPr>
            <a:noAutofit/>
          </a:bodyPr>
          <a:lstStyle>
            <a:lvl1pPr marL="346075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92150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333375">
              <a:spcBef>
                <a:spcPts val="0"/>
              </a:spcBef>
              <a:spcAft>
                <a:spcPts val="900"/>
              </a:spcAft>
              <a:buFont typeface="Ford Antenna Medium" pitchFamily="50" charset="0"/>
              <a:buChar char="»"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 userDrawn="1"/>
        </p:nvSpPr>
        <p:spPr>
          <a:xfrm>
            <a:off x="387004" y="5801425"/>
            <a:ext cx="11432977" cy="731520"/>
          </a:xfrm>
          <a:prstGeom prst="round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12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200" i="0" dirty="0">
              <a:solidFill>
                <a:schemeClr val="bg1"/>
              </a:solidFill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426355" y="5779325"/>
            <a:ext cx="11355169" cy="762000"/>
          </a:xfrm>
          <a:prstGeom prst="rect">
            <a:avLst/>
          </a:prstGeom>
        </p:spPr>
        <p:txBody>
          <a:bodyPr lIns="45720" tIns="73152" rIns="45720" bIns="73152" anchor="ctr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4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2991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Bumper Appendix w/o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734" y="914400"/>
            <a:ext cx="11280538" cy="4724400"/>
          </a:xfrm>
          <a:prstGeom prst="rect">
            <a:avLst/>
          </a:prstGeom>
        </p:spPr>
        <p:txBody>
          <a:bodyPr>
            <a:noAutofit/>
          </a:bodyPr>
          <a:lstStyle>
            <a:lvl1pPr marL="346075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92150" indent="-346075">
              <a:spcBef>
                <a:spcPts val="0"/>
              </a:spcBef>
              <a:spcAft>
                <a:spcPts val="900"/>
              </a:spcAft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333375">
              <a:spcBef>
                <a:spcPts val="0"/>
              </a:spcBef>
              <a:spcAft>
                <a:spcPts val="900"/>
              </a:spcAft>
              <a:buFont typeface="Ford Antenna Medium" pitchFamily="50" charset="0"/>
              <a:buChar char="»"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900"/>
              </a:spcAf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 userDrawn="1"/>
        </p:nvSpPr>
        <p:spPr>
          <a:xfrm>
            <a:off x="387004" y="5801425"/>
            <a:ext cx="11432977" cy="731520"/>
          </a:xfrm>
          <a:prstGeom prst="round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12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200" i="0" dirty="0">
              <a:solidFill>
                <a:schemeClr val="bg1"/>
              </a:solidFill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426355" y="5779325"/>
            <a:ext cx="11355169" cy="762000"/>
          </a:xfrm>
          <a:prstGeom prst="rect">
            <a:avLst/>
          </a:prstGeom>
        </p:spPr>
        <p:txBody>
          <a:bodyPr lIns="45720" tIns="73152" rIns="45720" bIns="73152" anchor="ctr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4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10791651" y="6550026"/>
            <a:ext cx="1097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i="0" dirty="0">
                <a:solidFill>
                  <a:srgbClr val="000000"/>
                </a:solidFill>
                <a:latin typeface="Arial" charset="0"/>
              </a:rPr>
              <a:t>SLIDE </a:t>
            </a:r>
            <a:fld id="{BB8DB652-40BB-446A-A0D5-04B7B7569A42}" type="slidenum">
              <a:rPr lang="en-US" altLang="en-US" sz="1600" b="1" i="0" smtClean="0">
                <a:solidFill>
                  <a:srgbClr val="000000"/>
                </a:solidFill>
                <a:latin typeface="Arial" charset="0"/>
              </a:rPr>
              <a:t>‹#›</a:t>
            </a:fld>
            <a:endParaRPr lang="en-US" altLang="en-US" sz="1600" b="1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0527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"/>
          <p:cNvSpPr txBox="1">
            <a:spLocks noChangeArrowheads="1"/>
          </p:cNvSpPr>
          <p:nvPr userDrawn="1"/>
        </p:nvSpPr>
        <p:spPr bwMode="auto">
          <a:xfrm>
            <a:off x="10791651" y="6550025"/>
            <a:ext cx="1097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SLIDE </a:t>
            </a:r>
            <a:fld id="{BB8DB652-40BB-446A-A0D5-04B7B7569A42}" type="slidenum">
              <a:rPr lang="en-US" altLang="en-US" sz="1600" b="1" smtClean="0">
                <a:solidFill>
                  <a:srgbClr val="000000"/>
                </a:solidFill>
                <a:latin typeface="Arial" charset="0"/>
              </a:rPr>
              <a:t>‹#›</a:t>
            </a:fld>
            <a:endParaRPr lang="en-US" altLang="en-US" sz="1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5"/>
          <p:cNvSpPr>
            <a:spLocks noChangeArrowheads="1"/>
          </p:cNvSpPr>
          <p:nvPr userDrawn="1"/>
        </p:nvSpPr>
        <p:spPr bwMode="auto">
          <a:xfrm>
            <a:off x="666161" y="1007362"/>
            <a:ext cx="5213438" cy="2057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9" tIns="60949" rIns="121899" bIns="60949" anchor="ctr"/>
          <a:lstStyle/>
          <a:p>
            <a:pPr algn="ctr">
              <a:defRPr/>
            </a:pPr>
            <a:endParaRPr lang="en-US" sz="1900" b="1" dirty="0">
              <a:ln>
                <a:solidFill>
                  <a:srgbClr val="000000"/>
                </a:solidFill>
              </a:ln>
              <a:solidFill>
                <a:srgbClr val="000000"/>
              </a:solidFill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6311003" y="1007362"/>
            <a:ext cx="5213438" cy="2057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9" tIns="60949" rIns="121899" bIns="60949" anchor="ctr"/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2100" b="1" dirty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tangle 25"/>
          <p:cNvSpPr>
            <a:spLocks noChangeArrowheads="1"/>
          </p:cNvSpPr>
          <p:nvPr userDrawn="1"/>
        </p:nvSpPr>
        <p:spPr bwMode="auto">
          <a:xfrm>
            <a:off x="667687" y="4126675"/>
            <a:ext cx="5213438" cy="2057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9" tIns="60949" rIns="121899" bIns="60949" anchor="ctr"/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2100" b="1" dirty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311003" y="4126675"/>
            <a:ext cx="5213438" cy="2057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9" tIns="60949" rIns="121899" bIns="60949" anchor="ctr"/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altLang="en-US" sz="1600" b="1" dirty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Box 11"/>
          <p:cNvSpPr txBox="1">
            <a:spLocks noChangeArrowheads="1"/>
          </p:cNvSpPr>
          <p:nvPr userDrawn="1"/>
        </p:nvSpPr>
        <p:spPr bwMode="black">
          <a:xfrm>
            <a:off x="3480591" y="6583376"/>
            <a:ext cx="52467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The information contained herein does not constitute the Company’s forecast of financial performance and</a:t>
            </a:r>
          </a:p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has been prepared solely for business planning purposes to determine actions the Company may take to meet its plan</a:t>
            </a:r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441271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97" y="1371606"/>
            <a:ext cx="5206953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spcBef>
                <a:spcPts val="900"/>
              </a:spcBef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3550" indent="-238125">
              <a:spcBef>
                <a:spcPts val="900"/>
              </a:spcBef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8975" indent="-225425">
              <a:spcBef>
                <a:spcPts val="900"/>
              </a:spcBef>
              <a:buFont typeface="Ford Antenna Medium" pitchFamily="50" charset="0"/>
              <a:buChar char="»"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1834" y="1371606"/>
            <a:ext cx="5206953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1088212" rtl="0" eaLnBrk="1" latinLnBrk="0" hangingPunct="1">
              <a:spcBef>
                <a:spcPts val="900"/>
              </a:spcBef>
              <a:defRPr lang="en-US" sz="18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63550" indent="-238125" algn="l" defTabSz="1088212" rtl="0" eaLnBrk="1" latinLnBrk="0" hangingPunct="1">
              <a:spcBef>
                <a:spcPts val="900"/>
              </a:spcBef>
              <a:defRPr lang="en-US" sz="18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8975" indent="-225425" algn="l" defTabSz="1088212" rtl="0" eaLnBrk="1" latinLnBrk="0" hangingPunct="1">
              <a:spcBef>
                <a:spcPts val="900"/>
              </a:spcBef>
              <a:buFont typeface="Ford Antenna Medium" pitchFamily="50" charset="0"/>
              <a:buChar char="»"/>
              <a:defRPr lang="en-US" sz="18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10791651" y="6550025"/>
            <a:ext cx="1097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SLIDE </a:t>
            </a:r>
            <a:fld id="{BB8DB652-40BB-446A-A0D5-04B7B7569A42}" type="slidenum">
              <a:rPr lang="en-US" altLang="en-US" sz="1600" b="1" smtClean="0">
                <a:solidFill>
                  <a:srgbClr val="000000"/>
                </a:solidFill>
                <a:latin typeface="Arial" charset="0"/>
              </a:rPr>
              <a:t>‹#›</a:t>
            </a:fld>
            <a:endParaRPr lang="en-US" altLang="en-US" sz="1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765033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2487348"/>
            <a:ext cx="12189298" cy="188277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6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853439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2487348"/>
            <a:ext cx="12189298" cy="188277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6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Box 3"/>
          <p:cNvSpPr txBox="1">
            <a:spLocks noChangeArrowheads="1"/>
          </p:cNvSpPr>
          <p:nvPr userDrawn="1"/>
        </p:nvSpPr>
        <p:spPr bwMode="auto">
          <a:xfrm>
            <a:off x="10791651" y="6550025"/>
            <a:ext cx="10970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000000"/>
                </a:solidFill>
                <a:latin typeface="Arial" charset="0"/>
              </a:rPr>
              <a:t>SLIDE </a:t>
            </a:r>
            <a:fld id="{BB8DB652-40BB-446A-A0D5-04B7B7569A42}" type="slidenum">
              <a:rPr lang="en-US" altLang="en-US" sz="1600" b="1" smtClean="0">
                <a:solidFill>
                  <a:srgbClr val="000000"/>
                </a:solidFill>
                <a:latin typeface="Arial" charset="0"/>
              </a:rPr>
              <a:t>‹#›</a:t>
            </a:fld>
            <a:endParaRPr lang="en-US" altLang="en-US" sz="1600" b="1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8551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Box 11"/>
          <p:cNvSpPr txBox="1">
            <a:spLocks noChangeArrowheads="1"/>
          </p:cNvSpPr>
          <p:nvPr userDrawn="1"/>
        </p:nvSpPr>
        <p:spPr bwMode="black">
          <a:xfrm>
            <a:off x="3480591" y="6583376"/>
            <a:ext cx="52467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The information contained herein does not constitute the Company’s forecast of financial performance and</a:t>
            </a:r>
          </a:p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has been prepared solely for business planning purposes to determine actions the Company may take to meet its plan</a:t>
            </a:r>
          </a:p>
        </p:txBody>
      </p:sp>
      <p:sp>
        <p:nvSpPr>
          <p:cNvPr id="12" name="Rectangle 154"/>
          <p:cNvSpPr>
            <a:spLocks noChangeArrowheads="1"/>
          </p:cNvSpPr>
          <p:nvPr userDrawn="1"/>
        </p:nvSpPr>
        <p:spPr bwMode="auto">
          <a:xfrm>
            <a:off x="1234764" y="1504950"/>
            <a:ext cx="5121973" cy="36576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4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Rectangle 154"/>
          <p:cNvSpPr>
            <a:spLocks noChangeArrowheads="1"/>
          </p:cNvSpPr>
          <p:nvPr userDrawn="1"/>
        </p:nvSpPr>
        <p:spPr bwMode="auto">
          <a:xfrm>
            <a:off x="6631129" y="1504950"/>
            <a:ext cx="5121973" cy="36576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 sz="14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  <a:endParaRPr lang="en-US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B7CCA62D-BF6E-459B-85F2-5D7E03A81D58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32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ox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1"/>
          <p:cNvSpPr txBox="1">
            <a:spLocks noChangeArrowheads="1"/>
          </p:cNvSpPr>
          <p:nvPr userDrawn="1"/>
        </p:nvSpPr>
        <p:spPr bwMode="black">
          <a:xfrm>
            <a:off x="3480591" y="6583376"/>
            <a:ext cx="52467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The information contained herein does not constitute the Company’s forecast of financial performance and</a:t>
            </a:r>
          </a:p>
          <a:p>
            <a:pPr algn="ctr" defTabSz="1088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dirty="0">
                <a:solidFill>
                  <a:srgbClr val="000000"/>
                </a:solidFill>
              </a:rPr>
              <a:t>has been prepared solely for business planning purposes to determine actions the Company may take to meet its plan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5732" y="182880"/>
            <a:ext cx="10516910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67"/>
          <p:cNvSpPr>
            <a:spLocks noChangeArrowheads="1"/>
          </p:cNvSpPr>
          <p:nvPr userDrawn="1"/>
        </p:nvSpPr>
        <p:spPr bwMode="auto">
          <a:xfrm>
            <a:off x="594515" y="1463039"/>
            <a:ext cx="10975658" cy="4389120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08" tIns="45703" rIns="91408" bIns="45703" anchor="ctr"/>
          <a:lstStyle>
            <a:lvl1pPr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endParaRPr lang="en-US" alt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82485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x; No Slide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5734" y="182880"/>
            <a:ext cx="10594557" cy="5791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 b="1" i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34784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Page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W:\ONEFORDDESIGN\Americas-Design\Rebeccas Files\PD_Templates\GoFurtherLogo_grey typ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4" y="76201"/>
            <a:ext cx="1016266" cy="5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2240" y="39688"/>
            <a:ext cx="12381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151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" y="6477000"/>
            <a:ext cx="12192000" cy="381000"/>
          </a:xfrm>
          <a:prstGeom prst="rect">
            <a:avLst/>
          </a:prstGeom>
          <a:gradFill rotWithShape="1">
            <a:gsLst>
              <a:gs pos="0">
                <a:srgbClr val="4793CF"/>
              </a:gs>
              <a:gs pos="100000">
                <a:srgbClr val="13225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021669" y="6143625"/>
            <a:ext cx="28448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EE12608D-F411-498F-ACC5-1B8482FCF98D}" type="datetime1">
              <a:rPr lang="en-US" sz="1000">
                <a:solidFill>
                  <a:srgbClr val="FFFFFF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4/19/18</a:t>
            </a:fld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8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1575"/>
            <a:ext cx="5384800" cy="5053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1575"/>
            <a:ext cx="5384800" cy="5053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AED4349D-A768-49EF-9B6A-EA82F317FC9E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FACB70E9-B381-4D10-9D9D-8F093301F55A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3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C6A0B14C-EB6A-408D-981F-810DF5B1B91E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0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A4FF7FF0-00CF-48B0-9DEA-58DD89791BF5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1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FD6F174D-25C1-4E87-96BA-C936127726F0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4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180C4418-BCD5-4A55-B839-7BA562E4D1B3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6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-16933" y="0"/>
            <a:ext cx="12208933" cy="852488"/>
            <a:chOff x="-1" y="196"/>
            <a:chExt cx="5768" cy="635"/>
          </a:xfrm>
        </p:grpSpPr>
        <p:sp>
          <p:nvSpPr>
            <p:cNvPr id="1033" name="Rectangle 3"/>
            <p:cNvSpPr>
              <a:spLocks noChangeArrowheads="1"/>
            </p:cNvSpPr>
            <p:nvPr userDrawn="1"/>
          </p:nvSpPr>
          <p:spPr bwMode="gray">
            <a:xfrm>
              <a:off x="1" y="196"/>
              <a:ext cx="5766" cy="635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111747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1D528D"/>
                </a:solidFill>
              </a:endParaRPr>
            </a:p>
          </p:txBody>
        </p:sp>
        <p:sp>
          <p:nvSpPr>
            <p:cNvPr id="1034" name="Freeform 4"/>
            <p:cNvSpPr>
              <a:spLocks/>
            </p:cNvSpPr>
            <p:nvPr userDrawn="1"/>
          </p:nvSpPr>
          <p:spPr bwMode="gray">
            <a:xfrm flipH="1" flipV="1">
              <a:off x="2265" y="196"/>
              <a:ext cx="3497" cy="226"/>
            </a:xfrm>
            <a:custGeom>
              <a:avLst/>
              <a:gdLst>
                <a:gd name="T0" fmla="*/ 3121 w 1497"/>
                <a:gd name="T1" fmla="*/ 5 h 590"/>
                <a:gd name="T2" fmla="*/ 104134 w 1497"/>
                <a:gd name="T3" fmla="*/ 5 h 590"/>
                <a:gd name="T4" fmla="*/ 0 w 1497"/>
                <a:gd name="T5" fmla="*/ 0 h 590"/>
                <a:gd name="T6" fmla="*/ 0 w 1497"/>
                <a:gd name="T7" fmla="*/ 5 h 5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97" h="590">
                  <a:moveTo>
                    <a:pt x="45" y="590"/>
                  </a:moveTo>
                  <a:lnTo>
                    <a:pt x="1497" y="590"/>
                  </a:lnTo>
                  <a:lnTo>
                    <a:pt x="0" y="0"/>
                  </a:lnTo>
                  <a:lnTo>
                    <a:pt x="0" y="590"/>
                  </a:lnTo>
                </a:path>
              </a:pathLst>
            </a:custGeom>
            <a:gradFill rotWithShape="1">
              <a:gsLst>
                <a:gs pos="0">
                  <a:srgbClr val="0099FF"/>
                </a:gs>
                <a:gs pos="100000">
                  <a:srgbClr val="111747"/>
                </a:gs>
              </a:gsLst>
              <a:path path="rect">
                <a:fillToRect l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1D528D"/>
                </a:solidFill>
              </a:endParaRPr>
            </a:p>
          </p:txBody>
        </p:sp>
        <p:sp>
          <p:nvSpPr>
            <p:cNvPr id="1035" name="Freeform 5"/>
            <p:cNvSpPr>
              <a:spLocks/>
            </p:cNvSpPr>
            <p:nvPr userDrawn="1"/>
          </p:nvSpPr>
          <p:spPr bwMode="gray">
            <a:xfrm>
              <a:off x="-1" y="513"/>
              <a:ext cx="3702" cy="311"/>
            </a:xfrm>
            <a:custGeom>
              <a:avLst/>
              <a:gdLst>
                <a:gd name="T0" fmla="*/ 4147 w 1497"/>
                <a:gd name="T1" fmla="*/ 24 h 590"/>
                <a:gd name="T2" fmla="*/ 138453 w 1497"/>
                <a:gd name="T3" fmla="*/ 24 h 590"/>
                <a:gd name="T4" fmla="*/ 0 w 1497"/>
                <a:gd name="T5" fmla="*/ 0 h 590"/>
                <a:gd name="T6" fmla="*/ 0 w 1497"/>
                <a:gd name="T7" fmla="*/ 24 h 5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97" h="590">
                  <a:moveTo>
                    <a:pt x="45" y="590"/>
                  </a:moveTo>
                  <a:lnTo>
                    <a:pt x="1497" y="590"/>
                  </a:lnTo>
                  <a:lnTo>
                    <a:pt x="0" y="0"/>
                  </a:lnTo>
                  <a:lnTo>
                    <a:pt x="0" y="590"/>
                  </a:lnTo>
                </a:path>
              </a:pathLst>
            </a:custGeom>
            <a:gradFill rotWithShape="1">
              <a:gsLst>
                <a:gs pos="0">
                  <a:srgbClr val="0099FF"/>
                </a:gs>
                <a:gs pos="100000">
                  <a:srgbClr val="11174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1D528D"/>
                </a:solidFill>
              </a:endParaRPr>
            </a:p>
          </p:txBody>
        </p:sp>
      </p:grpSp>
      <p:sp>
        <p:nvSpPr>
          <p:cNvPr id="1027" name="Rectangle 16"/>
          <p:cNvSpPr>
            <a:spLocks noChangeArrowheads="1"/>
          </p:cNvSpPr>
          <p:nvPr/>
        </p:nvSpPr>
        <p:spPr bwMode="gray">
          <a:xfrm>
            <a:off x="0" y="6300788"/>
            <a:ext cx="12192000" cy="569912"/>
          </a:xfrm>
          <a:prstGeom prst="rect">
            <a:avLst/>
          </a:prstGeom>
          <a:gradFill rotWithShape="0">
            <a:gsLst>
              <a:gs pos="0">
                <a:srgbClr val="111747"/>
              </a:gs>
              <a:gs pos="50000">
                <a:srgbClr val="0099FF"/>
              </a:gs>
              <a:gs pos="100000">
                <a:srgbClr val="111747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rgbClr val="FFFFFF"/>
                </a:solidFill>
              </a:rPr>
              <a:t>Proprietary</a:t>
            </a:r>
            <a:endParaRPr lang="en-US" altLang="en-US" dirty="0">
              <a:solidFill>
                <a:srgbClr val="1D528D"/>
              </a:solidFill>
            </a:endParaRP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 bwMode="gray">
          <a:xfrm>
            <a:off x="2878667" y="33338"/>
            <a:ext cx="904875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71575"/>
            <a:ext cx="10972800" cy="505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0718" y="6445251"/>
            <a:ext cx="3435349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solidFill>
                  <a:schemeClr val="bg1"/>
                </a:solidFill>
                <a:latin typeface="Tahoma" charset="0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61967" y="6451600"/>
            <a:ext cx="2980267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 i="1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fld id="{9C4C5A97-43EA-4FB0-81C0-406900464494}" type="datetime1">
              <a:rPr lang="en-US" altLang="en-US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A3D2D128-F0BD-4E17-A602-2E9EEAD80B64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32" name="Picture 15" descr="FO_RGB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936751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28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74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</p:sldLayoutIdLst>
  <p:txStyles>
    <p:titleStyle>
      <a:lvl1pPr algn="ctr" defTabSz="1087438" rtl="0" eaLnBrk="0" fontAlgn="base" hangingPunct="0">
        <a:spcBef>
          <a:spcPct val="0"/>
        </a:spcBef>
        <a:spcAft>
          <a:spcPct val="0"/>
        </a:spcAft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87438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</a:defRPr>
      </a:lvl2pPr>
      <a:lvl3pPr algn="ctr" defTabSz="1087438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</a:defRPr>
      </a:lvl3pPr>
      <a:lvl4pPr algn="ctr" defTabSz="1087438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</a:defRPr>
      </a:lvl4pPr>
      <a:lvl5pPr algn="ctr" defTabSz="1087438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1087438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1087438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1087438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1087438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407988" indent="-407988" algn="l" defTabSz="108743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2650" indent="-339725" algn="l" defTabSz="108743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58900" indent="-271463" algn="l" defTabSz="108743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413" indent="-271463" algn="l" defTabSz="108743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7925" indent="-271463" algn="l" defTabSz="108743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584" indent="-272053" algn="l" defTabSz="108821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689" indent="-272053" algn="l" defTabSz="108821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796" indent="-272053" algn="l" defTabSz="108821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902" indent="-272053" algn="l" defTabSz="108821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06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12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319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25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531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636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742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849" algn="l" defTabSz="10882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NGDCE – Release Eng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801504" y="5513696"/>
            <a:ext cx="8561696" cy="925270"/>
          </a:xfrm>
        </p:spPr>
        <p:txBody>
          <a:bodyPr/>
          <a:lstStyle/>
          <a:p>
            <a:r>
              <a:rPr lang="en-US" dirty="0"/>
              <a:t>Standard Compute (CP) – Release Eng Team</a:t>
            </a:r>
          </a:p>
          <a:p>
            <a:r>
              <a:rPr lang="en-US" dirty="0" err="1"/>
              <a:t>Jenkins+CHEF</a:t>
            </a:r>
            <a:r>
              <a:rPr lang="en-US" dirty="0"/>
              <a:t> CI/CD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445250"/>
            <a:ext cx="3435350" cy="239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Ford Motor Company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210675" y="6451600"/>
            <a:ext cx="2981325" cy="249238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4C5A97-43EA-4FB0-81C0-406900464494}" type="datetime1">
              <a:rPr kumimoji="0" lang="en-US" altLang="en-US" sz="1000" b="1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4/19/18</a:t>
            </a:fld>
            <a:endParaRPr kumimoji="0" lang="en-US" altLang="en-US" sz="10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1F8ED4-EAE5-4264-8757-D360B01AB31C}" type="slidenum">
              <a:rPr kumimoji="0" lang="en-US" altLang="en-US" sz="1000" b="1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0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515" y="2034862"/>
            <a:ext cx="5164429" cy="643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" y="2691440"/>
            <a:ext cx="5596293" cy="25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5" y="2691440"/>
            <a:ext cx="6486525" cy="25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3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458094-A5CA-424D-BEBF-ECBBDD584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533256"/>
            <a:ext cx="5386917" cy="639762"/>
          </a:xfrm>
        </p:spPr>
        <p:txBody>
          <a:bodyPr/>
          <a:lstStyle/>
          <a:p>
            <a:r>
              <a:rPr lang="en-US" dirty="0"/>
              <a:t>Current Process(Manual)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330E6-2C15-D44F-A834-761BF401E9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Smoke Tests for cookbooks are performed by cookbook owner manually prior to Chef Automate delivery.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Cookbook delivered to Chef Automate Pipeline by cookbook owner.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0000"/>
                </a:solidFill>
              </a:rPr>
              <a:t>Pipeline admin verifies Smoke Tests and saves evidence.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Delivery approved by Pipeline admin.  Cookbook published to Chef RDC.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0000"/>
                </a:solidFill>
              </a:rPr>
              <a:t>Version </a:t>
            </a:r>
            <a:r>
              <a:rPr lang="en-US" sz="1800" dirty="0" err="1">
                <a:solidFill>
                  <a:srgbClr val="FF0000"/>
                </a:solidFill>
              </a:rPr>
              <a:t>pinnings</a:t>
            </a:r>
            <a:r>
              <a:rPr lang="en-US" sz="1800" dirty="0">
                <a:solidFill>
                  <a:srgbClr val="FF0000"/>
                </a:solidFill>
              </a:rPr>
              <a:t> are updated manually in “</a:t>
            </a:r>
            <a:r>
              <a:rPr lang="en-US" sz="1800" dirty="0" err="1">
                <a:solidFill>
                  <a:srgbClr val="FF0000"/>
                </a:solidFill>
              </a:rPr>
              <a:t>ford_rdc_environments</a:t>
            </a:r>
            <a:r>
              <a:rPr lang="en-US" sz="1800" dirty="0">
                <a:solidFill>
                  <a:srgbClr val="FF0000"/>
                </a:solidFill>
              </a:rPr>
              <a:t>”.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0000"/>
                </a:solidFill>
              </a:rPr>
              <a:t>Manual delivery of </a:t>
            </a:r>
            <a:r>
              <a:rPr lang="en-US" sz="1800" dirty="0" err="1">
                <a:solidFill>
                  <a:srgbClr val="FF0000"/>
                </a:solidFill>
              </a:rPr>
              <a:t>ford_RDC_environments</a:t>
            </a:r>
            <a:r>
              <a:rPr lang="en-US" sz="1800" dirty="0">
                <a:solidFill>
                  <a:srgbClr val="FF0000"/>
                </a:solidFill>
              </a:rPr>
              <a:t> to Chef Automate Pipeline.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2BADEC-0611-B54A-BA89-C3976DC88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Automation via Jenkins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B1569B-13E2-3542-AD12-009D834D3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Smoke Tests for cookbooks are performed by cookbook owner manually prior to Chef Automate delivery.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Cookbook delivered to Chef Automate Pipeline by cookbook owner.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00B050"/>
                </a:solidFill>
              </a:rPr>
              <a:t>Chef Pipeline will converge and run smoke tests.  Evidence saved in Pipeline results.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Delivery approved by Pipeline admin. Cookbook published to Chef RDC.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00B050"/>
                </a:solidFill>
              </a:rPr>
              <a:t>Release Team Engineer (RTE) bumps version pinning “</a:t>
            </a:r>
            <a:r>
              <a:rPr lang="en-US" sz="1800" dirty="0" err="1">
                <a:solidFill>
                  <a:srgbClr val="00B050"/>
                </a:solidFill>
              </a:rPr>
              <a:t>ford_rdc_environments</a:t>
            </a:r>
            <a:r>
              <a:rPr lang="en-US" sz="1800" dirty="0">
                <a:solidFill>
                  <a:srgbClr val="00B050"/>
                </a:solidFill>
              </a:rPr>
              <a:t>” via Jenkins.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00B050"/>
                </a:solidFill>
              </a:rPr>
              <a:t>Automated delivery of </a:t>
            </a:r>
            <a:r>
              <a:rPr lang="en-US" sz="1800" dirty="0" err="1">
                <a:solidFill>
                  <a:srgbClr val="00B050"/>
                </a:solidFill>
              </a:rPr>
              <a:t>ford_RDC_environments</a:t>
            </a:r>
            <a:r>
              <a:rPr lang="en-US" sz="1800" dirty="0">
                <a:solidFill>
                  <a:srgbClr val="00B050"/>
                </a:solidFill>
              </a:rPr>
              <a:t> to Chef Automate Pipeline.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101B0-C08D-2948-8AB1-23EEE55A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F96BF-F14E-C54F-B91D-DE34D3C163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C5A97-43EA-4FB0-81C0-406900464494}" type="datetime1">
              <a:rPr lang="en-US" altLang="en-US" smtClean="0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291F8ED4-EAE5-4264-8757-D360B01AB31C}" type="slidenum">
              <a:rPr lang="en-US" altLang="en-US" smtClean="0">
                <a:solidFill>
                  <a:srgbClr val="FFFFFF"/>
                </a:solidFill>
              </a:rPr>
              <a:pPr/>
              <a:t>2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772E1-ED98-0A4C-9461-1CE3BC31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80" y="52287"/>
            <a:ext cx="8261351" cy="735148"/>
          </a:xfrm>
        </p:spPr>
        <p:txBody>
          <a:bodyPr/>
          <a:lstStyle/>
          <a:p>
            <a:r>
              <a:rPr lang="en-US" sz="2800" dirty="0"/>
              <a:t>Current process     vs    Automated process.       </a:t>
            </a:r>
          </a:p>
        </p:txBody>
      </p:sp>
    </p:spTree>
    <p:extLst>
      <p:ext uri="{BB962C8B-B14F-4D97-AF65-F5344CB8AC3E}">
        <p14:creationId xmlns:p14="http://schemas.microsoft.com/office/powerpoint/2010/main" val="241556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2984-B417-A549-A61D-B22E61FF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1A088-C4F8-A84F-B10F-727EFD2D8D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C5A97-43EA-4FB0-81C0-406900464494}" type="datetime1">
              <a:rPr lang="en-US" altLang="en-US" smtClean="0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291F8ED4-EAE5-4264-8757-D360B01AB31C}" type="slidenum">
              <a:rPr lang="en-US" altLang="en-US" smtClean="0">
                <a:solidFill>
                  <a:srgbClr val="FFFFFF"/>
                </a:solidFill>
              </a:rPr>
              <a:pPr/>
              <a:t>3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3D626C-D941-2A4A-8CA1-6670F54B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008" y="72248"/>
            <a:ext cx="8261351" cy="735148"/>
          </a:xfrm>
        </p:spPr>
        <p:txBody>
          <a:bodyPr/>
          <a:lstStyle/>
          <a:p>
            <a:r>
              <a:rPr lang="en-US" sz="2800" dirty="0"/>
              <a:t>Architecture on Future desired state of Jenkins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E53B0-E136-4E45-BB08-B2A6E12E4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583"/>
            <a:ext cx="6188959" cy="53193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292A75-C906-914A-A0DD-D457E153680F}"/>
              </a:ext>
            </a:extLst>
          </p:cNvPr>
          <p:cNvSpPr/>
          <p:nvPr/>
        </p:nvSpPr>
        <p:spPr>
          <a:xfrm>
            <a:off x="6188959" y="943583"/>
            <a:ext cx="575327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1. Developer will send the cookbooks to chef automate for review.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2. In Chef Automate it goes through all the stages with different test        cases.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3.If the review is successful, the code will be merged to </a:t>
            </a:r>
            <a:r>
              <a:rPr lang="en-US" sz="1400" dirty="0" err="1">
                <a:solidFill>
                  <a:srgbClr val="000000"/>
                </a:solidFill>
                <a:latin typeface="Helvetica" pitchFamily="2" charset="0"/>
              </a:rPr>
              <a:t>github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 and delivered to the rdcs.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4. Once code is merged to GitHub, we can promote the cookbooks to the next environments.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5.We will run Jenkins job, it will ask two parameters like environment name to which environment we want to promote to and cookbook name which has to be tested.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6. Jenkins will bump the version of cookbook and apply it to the respective environment and run automated integration test cases.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7.It will publish the generated test results.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8.If it pass all the tests, we can promote it to next environment.</a:t>
            </a: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if fails, developers again work on that respective cookbook. And repeat the above process till it reaches production.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466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1575"/>
            <a:ext cx="10972800" cy="5053013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Setting up the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ford_chef_environment_promotion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for    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Ford_splunkforwarder_cookbook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Clone </a:t>
            </a:r>
            <a:r>
              <a:rPr lang="en-US" dirty="0" err="1"/>
              <a:t>Ford_Rdc_Environments</a:t>
            </a:r>
            <a:r>
              <a:rPr lang="en-US" dirty="0"/>
              <a:t> cookbook onto your local machine.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/>
              <a:t>Create a branch using:</a:t>
            </a:r>
          </a:p>
          <a:p>
            <a:pPr marL="0" lv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checkout –b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my_branch_name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From this branch, update the </a:t>
            </a:r>
            <a:r>
              <a:rPr lang="en-US" dirty="0" err="1"/>
              <a:t>rdc</a:t>
            </a:r>
            <a:r>
              <a:rPr lang="en-US" dirty="0"/>
              <a:t> environments/</a:t>
            </a:r>
            <a:r>
              <a:rPr lang="en-US" dirty="0" err="1"/>
              <a:t>dev.json</a:t>
            </a:r>
            <a:r>
              <a:rPr lang="en-US" dirty="0"/>
              <a:t> file to include your new cookbooks name and version number.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C5A97-43EA-4FB0-81C0-406900464494}" type="datetime1">
              <a:rPr lang="en-US" altLang="en-US" smtClean="0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291F8ED4-EAE5-4264-8757-D360B01AB31C}" type="slidenum">
              <a:rPr lang="en-US" altLang="en-US" smtClean="0">
                <a:solidFill>
                  <a:srgbClr val="FFFFFF"/>
                </a:solidFill>
              </a:rPr>
              <a:pPr/>
              <a:t>4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3AA19B-4784-6E45-A4BB-97D9483A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008" y="72248"/>
            <a:ext cx="8261351" cy="735148"/>
          </a:xfrm>
        </p:spPr>
        <p:txBody>
          <a:bodyPr/>
          <a:lstStyle/>
          <a:p>
            <a:r>
              <a:rPr lang="en-US" sz="2800" dirty="0"/>
              <a:t>Architecture on Future desired state of Jenkins</a:t>
            </a:r>
          </a:p>
        </p:txBody>
      </p:sp>
    </p:spTree>
    <p:extLst>
      <p:ext uri="{BB962C8B-B14F-4D97-AF65-F5344CB8AC3E}">
        <p14:creationId xmlns:p14="http://schemas.microsoft.com/office/powerpoint/2010/main" val="39876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C5A97-43EA-4FB0-81C0-406900464494}" type="datetime1">
              <a:rPr lang="en-US" altLang="en-US" smtClean="0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291F8ED4-EAE5-4264-8757-D360B01AB31C}" type="slidenum">
              <a:rPr lang="en-US" altLang="en-US" smtClean="0">
                <a:solidFill>
                  <a:srgbClr val="FFFFFF"/>
                </a:solidFill>
              </a:rPr>
              <a:pPr/>
              <a:t>5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A4AF39-2AC8-F24C-81E0-955BA1BE5160}"/>
              </a:ext>
            </a:extLst>
          </p:cNvPr>
          <p:cNvSpPr txBox="1">
            <a:spLocks/>
          </p:cNvSpPr>
          <p:nvPr/>
        </p:nvSpPr>
        <p:spPr bwMode="auto">
          <a:xfrm>
            <a:off x="725185" y="900951"/>
            <a:ext cx="105156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kern="0" dirty="0"/>
              <a:t>Execute a delivery review, which is passing through all stages starting from verify to delivery.</a:t>
            </a:r>
            <a:r>
              <a:rPr lang="en-US" sz="2400" kern="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B12A9-589D-1743-AD64-0DD07609A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07" y="1954929"/>
            <a:ext cx="9087297" cy="428052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CCE60B-D7B3-744D-A190-4100DD96F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008" y="72248"/>
            <a:ext cx="8261351" cy="735148"/>
          </a:xfrm>
        </p:spPr>
        <p:txBody>
          <a:bodyPr/>
          <a:lstStyle/>
          <a:p>
            <a:r>
              <a:rPr lang="en-US" sz="2800" dirty="0"/>
              <a:t>Architecture on Future desired state of Jenkins</a:t>
            </a:r>
          </a:p>
        </p:txBody>
      </p:sp>
    </p:spTree>
    <p:extLst>
      <p:ext uri="{BB962C8B-B14F-4D97-AF65-F5344CB8AC3E}">
        <p14:creationId xmlns:p14="http://schemas.microsoft.com/office/powerpoint/2010/main" val="392312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5750-DA2F-2A4A-AD35-0F8A90510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itchFamily="2" charset="2"/>
              <a:buChar char="Ø"/>
            </a:pPr>
            <a:r>
              <a:rPr lang="en-US" dirty="0"/>
              <a:t>When the cookbook has been approved and delivered. Login to the Jenkins server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/>
              <a:t>Setup the build parameters:</a:t>
            </a:r>
          </a:p>
          <a:p>
            <a:pPr marL="0" lv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cookbook =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Cookbook_Name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/>
              <a:t>Run the build job, once the build job went successfully. Then the version from dev should get updated into the </a:t>
            </a:r>
            <a:r>
              <a:rPr lang="en-US" dirty="0" err="1"/>
              <a:t>qa</a:t>
            </a:r>
            <a:r>
              <a:rPr lang="en-US" dirty="0"/>
              <a:t> environment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059C0-7E9F-124D-87E1-720861DC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CD76E-2D10-2B4B-BB10-CA519F46FF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C5A97-43EA-4FB0-81C0-406900464494}" type="datetime1">
              <a:rPr lang="en-US" altLang="en-US" smtClean="0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291F8ED4-EAE5-4264-8757-D360B01AB31C}" type="slidenum">
              <a:rPr lang="en-US" altLang="en-US" smtClean="0">
                <a:solidFill>
                  <a:srgbClr val="FFFFFF"/>
                </a:solidFill>
              </a:rPr>
              <a:pPr/>
              <a:t>6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7F1BFC-8065-2343-AE3A-9A3F1B0C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008" y="72248"/>
            <a:ext cx="8261351" cy="735148"/>
          </a:xfrm>
        </p:spPr>
        <p:txBody>
          <a:bodyPr/>
          <a:lstStyle/>
          <a:p>
            <a:r>
              <a:rPr lang="en-US" sz="2800" dirty="0"/>
              <a:t>Architecture on Future desired state of Jenkins</a:t>
            </a:r>
          </a:p>
        </p:txBody>
      </p:sp>
    </p:spTree>
    <p:extLst>
      <p:ext uri="{BB962C8B-B14F-4D97-AF65-F5344CB8AC3E}">
        <p14:creationId xmlns:p14="http://schemas.microsoft.com/office/powerpoint/2010/main" val="87792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6AF3D-DB0C-444B-8F4F-07475D95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748E5-8516-F74D-A11A-ED22E4D9E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C5A97-43EA-4FB0-81C0-406900464494}" type="datetime1">
              <a:rPr lang="en-US" altLang="en-US" smtClean="0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291F8ED4-EAE5-4264-8757-D360B01AB31C}" type="slidenum">
              <a:rPr lang="en-US" altLang="en-US" smtClean="0">
                <a:solidFill>
                  <a:srgbClr val="FFFFFF"/>
                </a:solidFill>
              </a:rPr>
              <a:pPr/>
              <a:t>7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2EA99A-974D-DB49-8294-42D24C2D7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157468"/>
            <a:ext cx="10972800" cy="45255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6916853-453C-E543-8645-A36EA5DB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008" y="72248"/>
            <a:ext cx="8261351" cy="735148"/>
          </a:xfrm>
        </p:spPr>
        <p:txBody>
          <a:bodyPr/>
          <a:lstStyle/>
          <a:p>
            <a:r>
              <a:rPr lang="en-US" sz="2800" dirty="0"/>
              <a:t>Architecture on Future desired state of Jenkins</a:t>
            </a:r>
          </a:p>
        </p:txBody>
      </p:sp>
    </p:spTree>
    <p:extLst>
      <p:ext uri="{BB962C8B-B14F-4D97-AF65-F5344CB8AC3E}">
        <p14:creationId xmlns:p14="http://schemas.microsoft.com/office/powerpoint/2010/main" val="1269584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4722D-31C2-0643-A519-1820289A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A603B-4D0C-574F-B8AE-6A97CF74C5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C5A97-43EA-4FB0-81C0-406900464494}" type="datetime1">
              <a:rPr lang="en-US" altLang="en-US" smtClean="0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291F8ED4-EAE5-4264-8757-D360B01AB31C}" type="slidenum">
              <a:rPr lang="en-US" altLang="en-US" smtClean="0">
                <a:solidFill>
                  <a:srgbClr val="FFFFFF"/>
                </a:solidFill>
              </a:rPr>
              <a:pPr/>
              <a:t>8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B873D1-5E53-B84D-9A6B-EC816DBCB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258" y="1171575"/>
            <a:ext cx="8997484" cy="50530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467DF73-BECC-CD40-87E2-0734E3FE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008" y="72248"/>
            <a:ext cx="8261351" cy="735148"/>
          </a:xfrm>
        </p:spPr>
        <p:txBody>
          <a:bodyPr/>
          <a:lstStyle/>
          <a:p>
            <a:r>
              <a:rPr lang="en-US" sz="2800" dirty="0"/>
              <a:t>Architecture on Future desired state of Jenkins</a:t>
            </a:r>
          </a:p>
        </p:txBody>
      </p:sp>
    </p:spTree>
    <p:extLst>
      <p:ext uri="{BB962C8B-B14F-4D97-AF65-F5344CB8AC3E}">
        <p14:creationId xmlns:p14="http://schemas.microsoft.com/office/powerpoint/2010/main" val="245422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9CBDF-2A81-3742-ACF1-1C2CE531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Ford Motor Company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7A44-B697-A54F-89A3-76BCACE1BB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C5A97-43EA-4FB0-81C0-406900464494}" type="datetime1">
              <a:rPr lang="en-US" altLang="en-US" smtClean="0">
                <a:solidFill>
                  <a:srgbClr val="FFFFFF"/>
                </a:solidFill>
              </a:rPr>
              <a:pPr/>
              <a:t>4/19/18</a:t>
            </a:fld>
            <a:endParaRPr lang="en-US" altLang="en-US">
              <a:solidFill>
                <a:srgbClr val="FFFFFF"/>
              </a:solidFill>
            </a:endParaRPr>
          </a:p>
          <a:p>
            <a:fld id="{291F8ED4-EAE5-4264-8757-D360B01AB31C}" type="slidenum">
              <a:rPr lang="en-US" altLang="en-US" smtClean="0">
                <a:solidFill>
                  <a:srgbClr val="FFFFFF"/>
                </a:solidFill>
              </a:rPr>
              <a:pPr/>
              <a:t>9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068A4A-AC40-AB47-90A3-C505F9146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901699"/>
            <a:ext cx="10972800" cy="50361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F05F98-8C1C-F147-A168-F9631B9E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008" y="72248"/>
            <a:ext cx="8261351" cy="735148"/>
          </a:xfrm>
        </p:spPr>
        <p:txBody>
          <a:bodyPr/>
          <a:lstStyle/>
          <a:p>
            <a:r>
              <a:rPr lang="en-US" sz="2800" dirty="0"/>
              <a:t>Architecture on Future desired state of Jenkins</a:t>
            </a:r>
          </a:p>
        </p:txBody>
      </p:sp>
    </p:spTree>
    <p:extLst>
      <p:ext uri="{BB962C8B-B14F-4D97-AF65-F5344CB8AC3E}">
        <p14:creationId xmlns:p14="http://schemas.microsoft.com/office/powerpoint/2010/main" val="4038905694"/>
      </p:ext>
    </p:extLst>
  </p:cSld>
  <p:clrMapOvr>
    <a:masterClrMapping/>
  </p:clrMapOvr>
</p:sld>
</file>

<file path=ppt/theme/theme1.xml><?xml version="1.0" encoding="utf-8"?>
<a:theme xmlns:a="http://schemas.openxmlformats.org/drawingml/2006/main" name="1_Sample presentation slides [1]">
  <a:themeElements>
    <a:clrScheme name="Sample presentation slides [1] 1">
      <a:dk1>
        <a:srgbClr val="1D528D"/>
      </a:dk1>
      <a:lt1>
        <a:srgbClr val="FFFFFF"/>
      </a:lt1>
      <a:dk2>
        <a:srgbClr val="000000"/>
      </a:dk2>
      <a:lt2>
        <a:srgbClr val="CACACA"/>
      </a:lt2>
      <a:accent1>
        <a:srgbClr val="0099CC"/>
      </a:accent1>
      <a:accent2>
        <a:srgbClr val="BFA907"/>
      </a:accent2>
      <a:accent3>
        <a:srgbClr val="FFFFFF"/>
      </a:accent3>
      <a:accent4>
        <a:srgbClr val="174578"/>
      </a:accent4>
      <a:accent5>
        <a:srgbClr val="AACAE2"/>
      </a:accent5>
      <a:accent6>
        <a:srgbClr val="AD9906"/>
      </a:accent6>
      <a:hlink>
        <a:srgbClr val="6E81E0"/>
      </a:hlink>
      <a:folHlink>
        <a:srgbClr val="009999"/>
      </a:folHlink>
    </a:clrScheme>
    <a:fontScheme name="Sample presentation slides [1]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presentation slides [1] 1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BFA907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AD990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presentation slides [1] 2">
        <a:dk1>
          <a:srgbClr val="4E40A4"/>
        </a:dk1>
        <a:lt1>
          <a:srgbClr val="FFFFFF"/>
        </a:lt1>
        <a:dk2>
          <a:srgbClr val="000000"/>
        </a:dk2>
        <a:lt2>
          <a:srgbClr val="CACACA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presentation slides [1] 3">
        <a:dk1>
          <a:srgbClr val="666699"/>
        </a:dk1>
        <a:lt1>
          <a:srgbClr val="FFFFFF"/>
        </a:lt1>
        <a:dk2>
          <a:srgbClr val="000000"/>
        </a:dk2>
        <a:lt2>
          <a:srgbClr val="CACACA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rgbClr val="FFFF00"/>
        </a:solidFill>
        <a:ln w="19050">
          <a:solidFill>
            <a:schemeClr val="tx1"/>
          </a:solidFill>
        </a:ln>
      </a:spPr>
      <a:bodyPr wrap="none" rtlCol="0">
        <a:spAutoFit/>
      </a:bodyPr>
      <a:lstStyle>
        <a:defPPr>
          <a:defRPr sz="1200" b="1" i="0" u="sng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3066A6E9E09D4993CC0C3F4025FCDD" ma:contentTypeVersion="2" ma:contentTypeDescription="Create a new document." ma:contentTypeScope="" ma:versionID="19c4b9f962f2707fd74bec6424d30aef">
  <xsd:schema xmlns:xsd="http://www.w3.org/2001/XMLSchema" xmlns:xs="http://www.w3.org/2001/XMLSchema" xmlns:p="http://schemas.microsoft.com/office/2006/metadata/properties" xmlns:ns2="44c4f6bf-6b2b-4006-8a43-851190d49224" xmlns:ns3="http://schemas.microsoft.com/sharepoint/v4" targetNamespace="http://schemas.microsoft.com/office/2006/metadata/properties" ma:root="true" ma:fieldsID="b19df20256a39ba2da7ba64dcc66987c" ns2:_="" ns3:_="">
    <xsd:import namespace="44c4f6bf-6b2b-4006-8a43-851190d49224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c4f6bf-6b2b-4006-8a43-851190d4922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SharedWithUsers xmlns="44c4f6bf-6b2b-4006-8a43-851190d49224">
      <UserInfo>
        <DisplayName>Shah, Nimisha (N.S.)</DisplayName>
        <AccountId>4</AccountId>
        <AccountType/>
      </UserInfo>
    </SharedWithUsers>
  </documentManagement>
</p:properties>
</file>

<file path=customXml/item3.xml><?xml version="1.0" encoding="utf-8"?>
<LongProperties xmlns="http://schemas.microsoft.com/office/2006/metadata/longPropertie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049C05-B8DF-452C-A329-1946C85F3E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c4f6bf-6b2b-4006-8a43-851190d49224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C53B14-451E-4337-89D4-8DE11A0786A5}">
  <ds:schemaRefs>
    <ds:schemaRef ds:uri="http://schemas.microsoft.com/sharepoint/v4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4c4f6bf-6b2b-4006-8a43-851190d4922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6AC2770-B6F3-415D-A228-21185D43FCE1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FE2A046B-BBDF-4C67-8C3F-AD107ED9E6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44928</TotalTime>
  <Words>377</Words>
  <Application>Microsoft Macintosh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ＭＳ Ｐゴシック</vt:lpstr>
      <vt:lpstr>黑体</vt:lpstr>
      <vt:lpstr>Arial</vt:lpstr>
      <vt:lpstr>Calibri</vt:lpstr>
      <vt:lpstr>Courier New</vt:lpstr>
      <vt:lpstr>Ford Antenna Medium</vt:lpstr>
      <vt:lpstr>Helvetica</vt:lpstr>
      <vt:lpstr>Tahoma</vt:lpstr>
      <vt:lpstr>Wingdings</vt:lpstr>
      <vt:lpstr>1_Sample presentation slides [1]</vt:lpstr>
      <vt:lpstr>1_Office Theme</vt:lpstr>
      <vt:lpstr>NGDCE – Release Eng</vt:lpstr>
      <vt:lpstr>Current process     vs    Automated process.       </vt:lpstr>
      <vt:lpstr>Architecture on Future desired state of Jenkins</vt:lpstr>
      <vt:lpstr>Architecture on Future desired state of Jenkins</vt:lpstr>
      <vt:lpstr>Architecture on Future desired state of Jenkins</vt:lpstr>
      <vt:lpstr>Architecture on Future desired state of Jenkins</vt:lpstr>
      <vt:lpstr>Architecture on Future desired state of Jenkins</vt:lpstr>
      <vt:lpstr>Architecture on Future desired state of Jenkins</vt:lpstr>
      <vt:lpstr>Architecture on Future desired state of Jenkins</vt:lpstr>
    </vt:vector>
  </TitlesOfParts>
  <Company>Ford Motor Company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NGDCE_VROPS_MVP_VM_Monitoring_Draft</dc:title>
  <dc:creator>nshah43@ford.com</dc:creator>
  <cp:lastModifiedBy>Microsoft Office User</cp:lastModifiedBy>
  <cp:revision>932</cp:revision>
  <cp:lastPrinted>2017-05-18T15:35:23Z</cp:lastPrinted>
  <dcterms:created xsi:type="dcterms:W3CDTF">2004-09-24T20:07:12Z</dcterms:created>
  <dcterms:modified xsi:type="dcterms:W3CDTF">2018-04-19T15:32:19Z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_NewReviewCycle">
    <vt:lpwstr/>
  </property>
  <property fmtid="{D5CDD505-2E9C-101B-9397-08002B2CF9AE}" pid="4" name="ContentTypeId">
    <vt:lpwstr>0x010100323066A6E9E09D4993CC0C3F4025FCDD</vt:lpwstr>
  </property>
  <property fmtid="{D5CDD505-2E9C-101B-9397-08002B2CF9AE}" pid="5" name="_AdHocReviewCycleID">
    <vt:i4>-1211227979</vt:i4>
  </property>
  <property fmtid="{D5CDD505-2E9C-101B-9397-08002B2CF9AE}" pid="6" name="_EmailSubject">
    <vt:lpwstr>PPT on experimenting version pinning on Splunkforwarder</vt:lpwstr>
  </property>
  <property fmtid="{D5CDD505-2E9C-101B-9397-08002B2CF9AE}" pid="7" name="_AuthorEmail">
    <vt:lpwstr>nshah43@ford.com</vt:lpwstr>
  </property>
  <property fmtid="{D5CDD505-2E9C-101B-9397-08002B2CF9AE}" pid="8" name="_AuthorEmailDisplayName">
    <vt:lpwstr>Shah, Nimisha (N.S.)</vt:lpwstr>
  </property>
</Properties>
</file>